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7/25/2022</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7/25/2022</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7/25/2022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7/25/2022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7/25/2022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7/25/2022</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5141-69BF-2F4D-BE87-261F55274CB7}"/>
              </a:ext>
            </a:extLst>
          </p:cNvPr>
          <p:cNvSpPr>
            <a:spLocks noGrp="1"/>
          </p:cNvSpPr>
          <p:nvPr>
            <p:ph type="ctrTitle"/>
          </p:nvPr>
        </p:nvSpPr>
        <p:spPr/>
        <p:txBody>
          <a:bodyPr/>
          <a:lstStyle/>
          <a:p>
            <a:r>
              <a:rPr lang="en-GB"/>
              <a:t>Poetic play</a:t>
            </a:r>
            <a:br>
              <a:rPr lang="en-GB"/>
            </a:br>
            <a:r>
              <a:rPr lang="en-GB"/>
              <a:t>MA IISem Paper V</a:t>
            </a:r>
            <a:endParaRPr lang="en-US"/>
          </a:p>
        </p:txBody>
      </p:sp>
      <p:sp>
        <p:nvSpPr>
          <p:cNvPr id="3" name="Subtitle 2">
            <a:extLst>
              <a:ext uri="{FF2B5EF4-FFF2-40B4-BE49-F238E27FC236}">
                <a16:creationId xmlns:a16="http://schemas.microsoft.com/office/drawing/2014/main" id="{C740FDBB-4498-4E46-84EB-F913EF505CA7}"/>
              </a:ext>
            </a:extLst>
          </p:cNvPr>
          <p:cNvSpPr>
            <a:spLocks noGrp="1"/>
          </p:cNvSpPr>
          <p:nvPr>
            <p:ph type="subTitle" idx="1"/>
          </p:nvPr>
        </p:nvSpPr>
        <p:spPr/>
        <p:txBody>
          <a:bodyPr/>
          <a:lstStyle/>
          <a:p>
            <a:r>
              <a:rPr lang="en-GB"/>
              <a:t>Department of English Govt College Paonta Sahib Distt Sirmour HP </a:t>
            </a:r>
            <a:endParaRPr lang="en-US"/>
          </a:p>
        </p:txBody>
      </p:sp>
    </p:spTree>
    <p:extLst>
      <p:ext uri="{BB962C8B-B14F-4D97-AF65-F5344CB8AC3E}">
        <p14:creationId xmlns:p14="http://schemas.microsoft.com/office/powerpoint/2010/main" val="852912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7AF4B-A922-9A4F-8B1A-34729D7157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544AC45-5767-8444-BA28-6C79C83B5B85}"/>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8229CEBB-FB8C-0148-AC78-F1C67B1E8ABE}"/>
              </a:ext>
            </a:extLst>
          </p:cNvPr>
          <p:cNvSpPr txBox="1"/>
          <p:nvPr/>
        </p:nvSpPr>
        <p:spPr>
          <a:xfrm>
            <a:off x="3046512" y="2551837"/>
            <a:ext cx="6098976" cy="1754326"/>
          </a:xfrm>
          <a:prstGeom prst="rect">
            <a:avLst/>
          </a:prstGeom>
          <a:noFill/>
        </p:spPr>
        <p:txBody>
          <a:bodyPr wrap="square">
            <a:spAutoFit/>
          </a:bodyPr>
          <a:lstStyle/>
          <a:p>
            <a:r>
              <a:rPr lang="en-GB" b="0" i="0">
                <a:solidFill>
                  <a:srgbClr val="4D5156"/>
                </a:solidFill>
                <a:effectLst/>
                <a:latin typeface="Roboto"/>
              </a:rPr>
              <a:t>Eliot propounded the theory of the poetic drama. It was he who established its tradition in 20th century. </a:t>
            </a:r>
            <a:r>
              <a:rPr lang="en-GB" b="1" i="0">
                <a:solidFill>
                  <a:srgbClr val="4D5156"/>
                </a:solidFill>
                <a:effectLst/>
                <a:latin typeface="Roboto"/>
              </a:rPr>
              <a:t>The murder in the Cathedral</a:t>
            </a:r>
            <a:r>
              <a:rPr lang="en-GB" b="0" i="0">
                <a:solidFill>
                  <a:srgbClr val="4D5156"/>
                </a:solidFill>
                <a:effectLst/>
                <a:latin typeface="Roboto"/>
              </a:rPr>
              <a:t> is his first full-length poetic play. The family Reunion , The Cocktail Party, The Confidential Clerk and the Elder Statesman are his other important poetic plays.</a:t>
            </a:r>
            <a:endParaRPr lang="en-US"/>
          </a:p>
        </p:txBody>
      </p:sp>
    </p:spTree>
    <p:extLst>
      <p:ext uri="{BB962C8B-B14F-4D97-AF65-F5344CB8AC3E}">
        <p14:creationId xmlns:p14="http://schemas.microsoft.com/office/powerpoint/2010/main" val="219078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8AA7B-6192-8D4D-995B-9F805CDB282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2CF068F-8A7D-AA43-8817-B90752F00B07}"/>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C0F6D04C-8B0C-644F-BF92-9B0F39B0E97F}"/>
              </a:ext>
            </a:extLst>
          </p:cNvPr>
          <p:cNvSpPr txBox="1"/>
          <p:nvPr/>
        </p:nvSpPr>
        <p:spPr>
          <a:xfrm>
            <a:off x="3046512" y="1997839"/>
            <a:ext cx="6098976" cy="2862322"/>
          </a:xfrm>
          <a:prstGeom prst="rect">
            <a:avLst/>
          </a:prstGeom>
          <a:noFill/>
        </p:spPr>
        <p:txBody>
          <a:bodyPr wrap="square">
            <a:spAutoFit/>
          </a:bodyPr>
          <a:lstStyle/>
          <a:p>
            <a:pPr indent="457200" algn="just"/>
            <a:r>
              <a:rPr lang="en-GB" b="0" i="0">
                <a:solidFill>
                  <a:srgbClr val="000000"/>
                </a:solidFill>
                <a:effectLst/>
                <a:latin typeface="Roboto"/>
              </a:rPr>
              <a:t>The poetic drama is a great achievement of the modern age. It is a mixture of high seriousness and colloquial element. It is the combination of the tradition and the experiment and of the ancient and the new. It is symbolic and difficult. Its verse form is blank verse or free verse. In short, its vehicle is verse, its mechanism is imagery, its substance is myth and its binding force is musical pattern.</a:t>
            </a:r>
          </a:p>
          <a:p>
            <a:br>
              <a:rPr lang="en-GB"/>
            </a:br>
            <a:endParaRPr lang="en-US"/>
          </a:p>
        </p:txBody>
      </p:sp>
    </p:spTree>
    <p:extLst>
      <p:ext uri="{BB962C8B-B14F-4D97-AF65-F5344CB8AC3E}">
        <p14:creationId xmlns:p14="http://schemas.microsoft.com/office/powerpoint/2010/main" val="1461736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ADDCE-6D06-124E-82DD-0326CEA2E24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04A8D7-E2BB-8747-80F1-F3D243A672F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29BB6207-A564-D14E-B860-389BDEE4E655}"/>
              </a:ext>
            </a:extLst>
          </p:cNvPr>
          <p:cNvSpPr txBox="1"/>
          <p:nvPr/>
        </p:nvSpPr>
        <p:spPr>
          <a:xfrm>
            <a:off x="3046512" y="1997839"/>
            <a:ext cx="6098976" cy="2862322"/>
          </a:xfrm>
          <a:prstGeom prst="rect">
            <a:avLst/>
          </a:prstGeom>
          <a:noFill/>
        </p:spPr>
        <p:txBody>
          <a:bodyPr wrap="square">
            <a:spAutoFit/>
          </a:bodyPr>
          <a:lstStyle/>
          <a:p>
            <a:pPr algn="just"/>
            <a:r>
              <a:rPr lang="en-GB" b="0" i="0">
                <a:solidFill>
                  <a:srgbClr val="000000"/>
                </a:solidFill>
                <a:effectLst/>
                <a:latin typeface="Roboto"/>
              </a:rPr>
              <a:t>Before T.S. Eliot some dramatists tried to create a taste for poetic drama. This attempt helped Eliot in making his valuable experiments in poetic drama. Among these dramatists Stephen Phillis, Jon Masefield, Gordon Bottomley, Flecker and John Drinkwater are important. They all experimented in poetic Drama and prepared ground for Eliot. Their plays vitalised the course of poetic drama.</a:t>
            </a:r>
          </a:p>
          <a:p>
            <a:br>
              <a:rPr lang="en-GB"/>
            </a:br>
            <a:endParaRPr lang="en-US"/>
          </a:p>
        </p:txBody>
      </p:sp>
    </p:spTree>
    <p:extLst>
      <p:ext uri="{BB962C8B-B14F-4D97-AF65-F5344CB8AC3E}">
        <p14:creationId xmlns:p14="http://schemas.microsoft.com/office/powerpoint/2010/main" val="62859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202C3-A9DD-384F-B16D-E656D162B80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3410262-8289-CD4F-B0DE-1B05465098FB}"/>
              </a:ext>
            </a:extLst>
          </p:cNvPr>
          <p:cNvSpPr>
            <a:spLocks noGrp="1"/>
          </p:cNvSpPr>
          <p:nvPr>
            <p:ph idx="1"/>
          </p:nvPr>
        </p:nvSpPr>
        <p:spPr/>
        <p:txBody>
          <a:bodyPr/>
          <a:lstStyle/>
          <a:p>
            <a:r>
              <a:rPr lang="en-GB" b="0" i="0">
                <a:solidFill>
                  <a:srgbClr val="000000"/>
                </a:solidFill>
                <a:effectLst/>
                <a:latin typeface="Roboto"/>
              </a:rPr>
              <a:t>W.B. Yeats, Lady Gregory and J.M. Synge established the Abbey theatre in </a:t>
            </a:r>
            <a:r>
              <a:rPr lang="en-GB"/>
              <a:t>Dublin</a:t>
            </a:r>
            <a:r>
              <a:rPr lang="en-GB" b="0" i="0">
                <a:solidFill>
                  <a:srgbClr val="000000"/>
                </a:solidFill>
                <a:effectLst/>
                <a:latin typeface="Roboto"/>
              </a:rPr>
              <a:t> to encourage the poet - playwrights. At this theatre Yeats endeavoured to revive poetic drama. He wrote about twenty-six plays in verse but Yeats was more of a poet than dramatist. His plays are rich in poetical intensity. Eliot has praised his contribution to poetic drama. Yeats' important plays are on Baile's </a:t>
            </a:r>
            <a:r>
              <a:rPr lang="en-GB"/>
              <a:t>Strand</a:t>
            </a:r>
            <a:r>
              <a:rPr lang="en-GB" b="0" i="0">
                <a:solidFill>
                  <a:srgbClr val="000000"/>
                </a:solidFill>
                <a:effectLst/>
                <a:latin typeface="Roboto"/>
              </a:rPr>
              <a:t>, The Resurrection and Deirdre.</a:t>
            </a:r>
            <a:endParaRPr lang="en-US"/>
          </a:p>
        </p:txBody>
      </p:sp>
    </p:spTree>
    <p:extLst>
      <p:ext uri="{BB962C8B-B14F-4D97-AF65-F5344CB8AC3E}">
        <p14:creationId xmlns:p14="http://schemas.microsoft.com/office/powerpoint/2010/main" val="3203347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855D4-7221-EF4F-9FDC-CA6865B8C73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93DBA7-0CF5-0742-B043-651BE111787C}"/>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AB7D478A-6FB0-1A4D-84A9-7AE2F2E04CE0}"/>
              </a:ext>
            </a:extLst>
          </p:cNvPr>
          <p:cNvSpPr txBox="1"/>
          <p:nvPr/>
        </p:nvSpPr>
        <p:spPr>
          <a:xfrm>
            <a:off x="3046512" y="1443841"/>
            <a:ext cx="6098976" cy="3970318"/>
          </a:xfrm>
          <a:prstGeom prst="rect">
            <a:avLst/>
          </a:prstGeom>
          <a:noFill/>
        </p:spPr>
        <p:txBody>
          <a:bodyPr wrap="square">
            <a:spAutoFit/>
          </a:bodyPr>
          <a:lstStyle/>
          <a:p>
            <a:pPr algn="just"/>
            <a:r>
              <a:rPr lang="en-GB" b="1" i="0">
                <a:solidFill>
                  <a:srgbClr val="000000"/>
                </a:solidFill>
                <a:effectLst/>
                <a:latin typeface="Roboto"/>
              </a:rPr>
              <a:t>T.S. Eliot:</a:t>
            </a:r>
            <a:endParaRPr lang="en-GB" b="0" i="0">
              <a:solidFill>
                <a:srgbClr val="000000"/>
              </a:solidFill>
              <a:effectLst/>
              <a:latin typeface="Roboto"/>
            </a:endParaRPr>
          </a:p>
          <a:p>
            <a:pPr algn="just"/>
            <a:br>
              <a:rPr lang="en-GB" b="0" i="0">
                <a:solidFill>
                  <a:srgbClr val="000000"/>
                </a:solidFill>
                <a:effectLst/>
                <a:latin typeface="Roboto"/>
              </a:rPr>
            </a:br>
            <a:endParaRPr lang="en-GB" b="0" i="0">
              <a:solidFill>
                <a:srgbClr val="000000"/>
              </a:solidFill>
              <a:effectLst/>
              <a:latin typeface="Roboto"/>
            </a:endParaRPr>
          </a:p>
          <a:p>
            <a:pPr algn="just"/>
            <a:r>
              <a:rPr lang="en-GB" b="0" i="0">
                <a:solidFill>
                  <a:srgbClr val="000000"/>
                </a:solidFill>
                <a:effectLst/>
                <a:latin typeface="Roboto"/>
              </a:rPr>
              <a:t>            Eliot propounded the theory of the poetic drama. It was he who established its tradition in 20th century. The murder in the Cathedral is his first full-length poetic play. The family Reunion, The Cocktail Party, The Confidential Clerk and the Elder Statesman are his other important poetic plays. Through these plays he evolved a befitting poetic mode of expression for the poetic drama. He discarded the use of traditional blank verse. He carefully avoided any echo of Shakespeare. He explored the dramatic possibility of verse and extended the scope of poetic drama.</a:t>
            </a:r>
          </a:p>
        </p:txBody>
      </p:sp>
    </p:spTree>
    <p:extLst>
      <p:ext uri="{BB962C8B-B14F-4D97-AF65-F5344CB8AC3E}">
        <p14:creationId xmlns:p14="http://schemas.microsoft.com/office/powerpoint/2010/main" val="1654547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60D8E-1B77-E44F-8649-EF9368A572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30C95F-891A-5649-A6E6-659B8ABF122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90DAC187-467D-6142-A62A-E37B0D42377C}"/>
              </a:ext>
            </a:extLst>
          </p:cNvPr>
          <p:cNvSpPr txBox="1"/>
          <p:nvPr/>
        </p:nvSpPr>
        <p:spPr>
          <a:xfrm>
            <a:off x="3046512" y="2274838"/>
            <a:ext cx="6098976" cy="2308324"/>
          </a:xfrm>
          <a:prstGeom prst="rect">
            <a:avLst/>
          </a:prstGeom>
          <a:noFill/>
        </p:spPr>
        <p:txBody>
          <a:bodyPr wrap="square">
            <a:spAutoFit/>
          </a:bodyPr>
          <a:lstStyle/>
          <a:p>
            <a:pPr algn="just"/>
            <a:r>
              <a:rPr lang="en-GB" b="1" i="0">
                <a:solidFill>
                  <a:srgbClr val="000000"/>
                </a:solidFill>
                <a:effectLst/>
                <a:latin typeface="Roboto"/>
              </a:rPr>
              <a:t>Auden and Isherwood:</a:t>
            </a:r>
            <a:endParaRPr lang="en-GB" b="0" i="0">
              <a:solidFill>
                <a:srgbClr val="000000"/>
              </a:solidFill>
              <a:effectLst/>
              <a:latin typeface="Roboto"/>
            </a:endParaRPr>
          </a:p>
          <a:p>
            <a:pPr algn="just"/>
            <a:br>
              <a:rPr lang="en-GB" b="0" i="0">
                <a:solidFill>
                  <a:srgbClr val="000000"/>
                </a:solidFill>
                <a:effectLst/>
                <a:latin typeface="Roboto"/>
              </a:rPr>
            </a:br>
            <a:endParaRPr lang="en-GB" b="0" i="0">
              <a:solidFill>
                <a:srgbClr val="000000"/>
              </a:solidFill>
              <a:effectLst/>
              <a:latin typeface="Roboto"/>
            </a:endParaRPr>
          </a:p>
          <a:p>
            <a:pPr algn="just"/>
            <a:r>
              <a:rPr lang="en-GB" b="0" i="0">
                <a:solidFill>
                  <a:srgbClr val="000000"/>
                </a:solidFill>
                <a:effectLst/>
                <a:latin typeface="Roboto"/>
              </a:rPr>
              <a:t>            Auden wrote two plays alone and three plays in collaboration with Isherwood. Audern's The Dance of Death is an important poetic drama. Isherwood's Ascent of F6 and Across the Frontiers are important plays. His plays deal with symbolic situation and cartoon character</a:t>
            </a:r>
          </a:p>
        </p:txBody>
      </p:sp>
    </p:spTree>
    <p:extLst>
      <p:ext uri="{BB962C8B-B14F-4D97-AF65-F5344CB8AC3E}">
        <p14:creationId xmlns:p14="http://schemas.microsoft.com/office/powerpoint/2010/main" val="451137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010E1-0227-824B-8521-1536115693D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CEB82DD-9038-7A42-8239-7F876483758B}"/>
              </a:ext>
            </a:extLst>
          </p:cNvPr>
          <p:cNvSpPr>
            <a:spLocks noGrp="1"/>
          </p:cNvSpPr>
          <p:nvPr>
            <p:ph idx="1"/>
          </p:nvPr>
        </p:nvSpPr>
        <p:spPr/>
        <p:txBody>
          <a:bodyPr/>
          <a:lstStyle/>
          <a:p>
            <a:r>
              <a:rPr lang="en-GB" b="1" i="0">
                <a:solidFill>
                  <a:srgbClr val="000000"/>
                </a:solidFill>
                <a:effectLst/>
                <a:latin typeface="Roboto"/>
              </a:rPr>
              <a:t>Stephen Spender</a:t>
            </a:r>
          </a:p>
          <a:p>
            <a:r>
              <a:rPr lang="en-GB" b="1" i="0">
                <a:solidFill>
                  <a:srgbClr val="000000"/>
                </a:solidFill>
                <a:effectLst/>
                <a:latin typeface="Roboto"/>
              </a:rPr>
              <a:t>:Christopher Fry:</a:t>
            </a:r>
            <a:endParaRPr lang="en-GB" b="0" i="0">
              <a:solidFill>
                <a:srgbClr val="000000"/>
              </a:solidFill>
              <a:effectLst/>
              <a:latin typeface="Roboto"/>
            </a:endParaRPr>
          </a:p>
          <a:p>
            <a:br>
              <a:rPr lang="en-GB"/>
            </a:br>
            <a:endParaRPr lang="en-US"/>
          </a:p>
        </p:txBody>
      </p:sp>
    </p:spTree>
    <p:extLst>
      <p:ext uri="{BB962C8B-B14F-4D97-AF65-F5344CB8AC3E}">
        <p14:creationId xmlns:p14="http://schemas.microsoft.com/office/powerpoint/2010/main" val="4057031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DC14E-4202-D04B-AA4A-4BD1637630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A6CD8B-513D-7343-8173-4B76AB8B32CA}"/>
              </a:ext>
            </a:extLst>
          </p:cNvPr>
          <p:cNvSpPr>
            <a:spLocks noGrp="1"/>
          </p:cNvSpPr>
          <p:nvPr>
            <p:ph idx="1"/>
          </p:nvPr>
        </p:nvSpPr>
        <p:spPr/>
        <p:txBody>
          <a:bodyPr/>
          <a:lstStyle/>
          <a:p>
            <a:endParaRPr lang="en-GB"/>
          </a:p>
          <a:p>
            <a:endParaRPr lang="en-GB"/>
          </a:p>
          <a:p>
            <a:r>
              <a:rPr lang="en-GB"/>
              <a:t>      Thank you </a:t>
            </a:r>
          </a:p>
          <a:p>
            <a:endParaRPr lang="en-US"/>
          </a:p>
        </p:txBody>
      </p:sp>
    </p:spTree>
    <p:extLst>
      <p:ext uri="{BB962C8B-B14F-4D97-AF65-F5344CB8AC3E}">
        <p14:creationId xmlns:p14="http://schemas.microsoft.com/office/powerpoint/2010/main" val="3084441805"/>
      </p:ext>
    </p:extLst>
  </p:cSld>
  <p:clrMapOvr>
    <a:masterClrMapping/>
  </p:clrMapOvr>
</p:sld>
</file>

<file path=ppt/theme/theme1.xml><?xml version="1.0" encoding="utf-8"?>
<a:theme xmlns:a="http://schemas.openxmlformats.org/drawingml/2006/main" name="TF10001025">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025" id="{F9915BBD-9749-466F-995C-8C8D6A938EC0}" vid="{CF1D1A65-FC75-42D2-B7EF-D2991382DC6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TF10001025</vt:lpstr>
      <vt:lpstr>Poetic play MA IISem Paper 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Poetic play MA IISem Paper V</dc:title>
  <dc:creator>Unknown User</dc:creator>
  <cp:lastModifiedBy>Unknown User</cp:lastModifiedBy>
  <cp:revision>1</cp:revision>
  <dcterms:created xsi:type="dcterms:W3CDTF">2022-07-24T20:50:27Z</dcterms:created>
  <dcterms:modified xsi:type="dcterms:W3CDTF">2022-07-24T20:57:17Z</dcterms:modified>
</cp:coreProperties>
</file>